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4"/>
  </p:sldMasterIdLst>
  <p:notesMasterIdLst>
    <p:notesMasterId r:id="rId32"/>
  </p:notesMasterIdLst>
  <p:sldIdLst>
    <p:sldId id="297" r:id="rId5"/>
    <p:sldId id="298" r:id="rId6"/>
    <p:sldId id="299" r:id="rId7"/>
    <p:sldId id="326" r:id="rId8"/>
    <p:sldId id="327" r:id="rId9"/>
    <p:sldId id="351" r:id="rId10"/>
    <p:sldId id="350" r:id="rId11"/>
    <p:sldId id="328" r:id="rId12"/>
    <p:sldId id="348" r:id="rId13"/>
    <p:sldId id="329" r:id="rId14"/>
    <p:sldId id="330" r:id="rId15"/>
    <p:sldId id="331" r:id="rId16"/>
    <p:sldId id="332" r:id="rId17"/>
    <p:sldId id="333" r:id="rId18"/>
    <p:sldId id="334" r:id="rId19"/>
    <p:sldId id="335" r:id="rId20"/>
    <p:sldId id="336" r:id="rId21"/>
    <p:sldId id="352" r:id="rId22"/>
    <p:sldId id="337" r:id="rId23"/>
    <p:sldId id="338" r:id="rId24"/>
    <p:sldId id="339" r:id="rId25"/>
    <p:sldId id="342" r:id="rId26"/>
    <p:sldId id="340" r:id="rId27"/>
    <p:sldId id="341" r:id="rId28"/>
    <p:sldId id="343" r:id="rId29"/>
    <p:sldId id="347" r:id="rId30"/>
    <p:sldId id="313" r:id="rId31"/>
  </p:sldIdLst>
  <p:sldSz cx="9144000" cy="5143500" type="screen16x9"/>
  <p:notesSz cx="6858000" cy="9144000"/>
  <p:embeddedFontLst>
    <p:embeddedFont>
      <p:font typeface="Anton" panose="020B0604020202020204" charset="0"/>
      <p:regular r:id="rId33"/>
    </p:embeddedFont>
    <p:embeddedFont>
      <p:font typeface="Fira Sans Condensed Light" panose="020B0604020202020204" charset="0"/>
      <p:regular r:id="rId34"/>
      <p:bold r:id="rId35"/>
      <p:italic r:id="rId36"/>
      <p:boldItalic r:id="rId37"/>
    </p:embeddedFont>
    <p:embeddedFont>
      <p:font typeface="Rajdhani" panose="020B0604020202020204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A8140E-7143-43D9-8304-5213894DEFE8}" v="13" dt="2021-04-15T19:04:36.701"/>
    <p1510:client id="{452F34C0-4546-4180-8A37-F4ECCDC9A383}" v="7" dt="2021-04-15T16:10:52.234"/>
  </p1510:revLst>
</p1510:revInfo>
</file>

<file path=ppt/tableStyles.xml><?xml version="1.0" encoding="utf-8"?>
<a:tblStyleLst xmlns:a="http://schemas.openxmlformats.org/drawingml/2006/main" def="{9354264C-7E48-475C-8271-2A0E50FFD3DD}">
  <a:tblStyle styleId="{9354264C-7E48-475C-8271-2A0E50FFD3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7.fntdata"/><Relationship Id="rId21" Type="http://schemas.openxmlformats.org/officeDocument/2006/relationships/slide" Target="slides/slide17.xml"/><Relationship Id="rId34" Type="http://schemas.openxmlformats.org/officeDocument/2006/relationships/font" Target="fonts/font2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3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katos Róbert" userId="S::lakatos.robert@inf.unideb.hu::ac7584ac-6032-46fd-a6c5-78fa5f88ad47" providerId="AD" clId="Web-{452F34C0-4546-4180-8A37-F4ECCDC9A383}"/>
    <pc:docChg chg="modSld">
      <pc:chgData name="Lakatos Róbert" userId="S::lakatos.robert@inf.unideb.hu::ac7584ac-6032-46fd-a6c5-78fa5f88ad47" providerId="AD" clId="Web-{452F34C0-4546-4180-8A37-F4ECCDC9A383}" dt="2021-04-15T16:10:52.234" v="6" actId="20577"/>
      <pc:docMkLst>
        <pc:docMk/>
      </pc:docMkLst>
      <pc:sldChg chg="modSp">
        <pc:chgData name="Lakatos Róbert" userId="S::lakatos.robert@inf.unideb.hu::ac7584ac-6032-46fd-a6c5-78fa5f88ad47" providerId="AD" clId="Web-{452F34C0-4546-4180-8A37-F4ECCDC9A383}" dt="2021-04-15T16:10:52.234" v="6" actId="20577"/>
        <pc:sldMkLst>
          <pc:docMk/>
          <pc:sldMk cId="2647457444" sldId="350"/>
        </pc:sldMkLst>
        <pc:spChg chg="mod">
          <ac:chgData name="Lakatos Róbert" userId="S::lakatos.robert@inf.unideb.hu::ac7584ac-6032-46fd-a6c5-78fa5f88ad47" providerId="AD" clId="Web-{452F34C0-4546-4180-8A37-F4ECCDC9A383}" dt="2021-04-15T16:10:52.234" v="6" actId="20577"/>
          <ac:spMkLst>
            <pc:docMk/>
            <pc:sldMk cId="2647457444" sldId="350"/>
            <ac:spMk id="113" creationId="{00000000-0000-0000-0000-000000000000}"/>
          </ac:spMkLst>
        </pc:spChg>
      </pc:sldChg>
    </pc:docChg>
  </pc:docChgLst>
  <pc:docChgLst>
    <pc:chgData name="Bogacsovics Gergő" userId="S::bgeri74@unidebhu.onmicrosoft.com::1b3974f4-9adb-488c-8027-260dafc31672" providerId="AD" clId="Web-{44A8140E-7143-43D9-8304-5213894DEFE8}"/>
    <pc:docChg chg="modSld">
      <pc:chgData name="Bogacsovics Gergő" userId="S::bgeri74@unidebhu.onmicrosoft.com::1b3974f4-9adb-488c-8027-260dafc31672" providerId="AD" clId="Web-{44A8140E-7143-43D9-8304-5213894DEFE8}" dt="2021-04-15T19:04:36.326" v="10" actId="20577"/>
      <pc:docMkLst>
        <pc:docMk/>
      </pc:docMkLst>
      <pc:sldChg chg="modSp">
        <pc:chgData name="Bogacsovics Gergő" userId="S::bgeri74@unidebhu.onmicrosoft.com::1b3974f4-9adb-488c-8027-260dafc31672" providerId="AD" clId="Web-{44A8140E-7143-43D9-8304-5213894DEFE8}" dt="2021-04-15T19:04:29.045" v="7" actId="20577"/>
        <pc:sldMkLst>
          <pc:docMk/>
          <pc:sldMk cId="0" sldId="299"/>
        </pc:sldMkLst>
        <pc:spChg chg="mod">
          <ac:chgData name="Bogacsovics Gergő" userId="S::bgeri74@unidebhu.onmicrosoft.com::1b3974f4-9adb-488c-8027-260dafc31672" providerId="AD" clId="Web-{44A8140E-7143-43D9-8304-5213894DEFE8}" dt="2021-04-15T19:04:29.045" v="7" actId="20577"/>
          <ac:spMkLst>
            <pc:docMk/>
            <pc:sldMk cId="0" sldId="299"/>
            <ac:spMk id="113" creationId="{00000000-0000-0000-0000-000000000000}"/>
          </ac:spMkLst>
        </pc:spChg>
      </pc:sldChg>
      <pc:sldChg chg="modSp">
        <pc:chgData name="Bogacsovics Gergő" userId="S::bgeri74@unidebhu.onmicrosoft.com::1b3974f4-9adb-488c-8027-260dafc31672" providerId="AD" clId="Web-{44A8140E-7143-43D9-8304-5213894DEFE8}" dt="2021-04-15T19:04:36.326" v="10" actId="20577"/>
        <pc:sldMkLst>
          <pc:docMk/>
          <pc:sldMk cId="411753911" sldId="327"/>
        </pc:sldMkLst>
        <pc:spChg chg="mod">
          <ac:chgData name="Bogacsovics Gergő" userId="S::bgeri74@unidebhu.onmicrosoft.com::1b3974f4-9adb-488c-8027-260dafc31672" providerId="AD" clId="Web-{44A8140E-7143-43D9-8304-5213894DEFE8}" dt="2021-04-15T19:04:36.326" v="10" actId="20577"/>
          <ac:spMkLst>
            <pc:docMk/>
            <pc:sldMk cId="411753911" sldId="327"/>
            <ac:spMk id="112" creationId="{00000000-0000-0000-0000-00000000000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cda3c955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cda3c955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52191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74934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9705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1948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9957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cda3c955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cda3c955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3448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3925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76535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78113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cda3c955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cda3c955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883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cda3c955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cda3c955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58780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56551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49960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80567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2382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cda3c955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cda3c955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86647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81703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65abef0139_0_1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65abef0139_0_1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cda3c955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cda3c955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1331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9304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873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cda3c955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bcda3c955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823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0505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cda3c9555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cda3c9555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8664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subTitle" idx="1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subTitle" idx="2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3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4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C343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6" r:id="rId4"/>
    <p:sldLayoutId id="2147483659" r:id="rId5"/>
    <p:sldLayoutId id="2147483666" r:id="rId6"/>
    <p:sldLayoutId id="214748366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rojector.tensorflow.org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istill.pub/2016/misread-tsne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mailto:Lakatos.robert@it.unideb.hu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mailto:bogacsovics.gergo@inf.unideb.h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ctrTitle"/>
          </p:nvPr>
        </p:nvSpPr>
        <p:spPr>
          <a:xfrm>
            <a:off x="720000" y="1339850"/>
            <a:ext cx="4404000" cy="147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jdhani"/>
                <a:ea typeface="Rajdhani"/>
                <a:cs typeface="Rajdhani"/>
                <a:sym typeface="Rajdhani"/>
              </a:rPr>
              <a:t>AI &amp; NLP</a:t>
            </a:r>
            <a:endParaRPr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99" name="Google Shape;99;p22"/>
          <p:cNvSpPr txBox="1">
            <a:spLocks noGrp="1"/>
          </p:cNvSpPr>
          <p:nvPr>
            <p:ph type="subTitle" idx="1"/>
          </p:nvPr>
        </p:nvSpPr>
        <p:spPr>
          <a:xfrm>
            <a:off x="720000" y="2995450"/>
            <a:ext cx="44040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Bevezetés a Természetes Nyelvű Szövegfeldolgozásba</a:t>
            </a:r>
            <a:endParaRPr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100" name="Google Shape;100;p22"/>
          <p:cNvPicPr preferRelativeResize="0"/>
          <p:nvPr/>
        </p:nvPicPr>
        <p:blipFill rotWithShape="1">
          <a:blip r:embed="rId3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316800" y="971850"/>
            <a:ext cx="3993825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PCA</a:t>
            </a:r>
            <a:endParaRPr dirty="0"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391602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u-HU" dirty="0"/>
              <a:t>3</a:t>
            </a:r>
            <a:endParaRPr dirty="0"/>
          </a:p>
        </p:txBody>
      </p:sp>
      <p:cxnSp>
        <p:nvCxnSpPr>
          <p:cNvPr id="132" name="Google Shape;132;p27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525745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500" dirty="0"/>
              <a:t>PCA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113" name="Google Shape;113;p2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A </a:t>
            </a:r>
            <a:r>
              <a:rPr lang="hu-HU" sz="1400" dirty="0" err="1">
                <a:solidFill>
                  <a:srgbClr val="F2F2F2"/>
                </a:solidFill>
              </a:rPr>
              <a:t>főkomponens</a:t>
            </a:r>
            <a:r>
              <a:rPr lang="hu-HU" sz="1400" dirty="0">
                <a:solidFill>
                  <a:srgbClr val="F2F2F2"/>
                </a:solidFill>
              </a:rPr>
              <a:t>-analízis vagy </a:t>
            </a:r>
            <a:r>
              <a:rPr lang="hu-HU" sz="1400" dirty="0" err="1">
                <a:solidFill>
                  <a:srgbClr val="F2F2F2"/>
                </a:solidFill>
              </a:rPr>
              <a:t>főkomponens</a:t>
            </a:r>
            <a:r>
              <a:rPr lang="hu-HU" sz="1400" dirty="0">
                <a:solidFill>
                  <a:srgbClr val="F2F2F2"/>
                </a:solidFill>
              </a:rPr>
              <a:t>-elemzés (PCA) egy többváltozós statisztikai eljárás. </a:t>
            </a: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endParaRPr lang="hu-HU" sz="1400" dirty="0">
              <a:solidFill>
                <a:srgbClr val="F2F2F2"/>
              </a:solidFill>
            </a:endParaRP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Lényege, hogy egy nagy adathalmaz, melynek változói kölcsönös kapcsolatban állnak egymással, dimenzióit lecsökkentse, miközben a jelen lévő varianciát a lehető legjobban megtartja. </a:t>
            </a: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endParaRPr lang="hu-HU" sz="1400" dirty="0">
              <a:solidFill>
                <a:srgbClr val="F2F2F2"/>
              </a:solidFill>
            </a:endParaRP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Ezt úgy hajtja végre, hogy egy ortogonális (merőleges) transzformáció segítségével az adathalmaz lehetségesen </a:t>
            </a:r>
            <a:r>
              <a:rPr lang="hu-HU" sz="1400" dirty="0" err="1">
                <a:solidFill>
                  <a:srgbClr val="F2F2F2"/>
                </a:solidFill>
              </a:rPr>
              <a:t>korreláltatható</a:t>
            </a:r>
            <a:r>
              <a:rPr lang="hu-HU" sz="1400" dirty="0">
                <a:solidFill>
                  <a:srgbClr val="F2F2F2"/>
                </a:solidFill>
              </a:rPr>
              <a:t> változóit lineárisan </a:t>
            </a:r>
            <a:r>
              <a:rPr lang="hu-HU" sz="1400" dirty="0" err="1">
                <a:solidFill>
                  <a:srgbClr val="F2F2F2"/>
                </a:solidFill>
              </a:rPr>
              <a:t>korrelálatlan</a:t>
            </a:r>
            <a:r>
              <a:rPr lang="hu-HU" sz="1400" dirty="0">
                <a:solidFill>
                  <a:srgbClr val="F2F2F2"/>
                </a:solidFill>
              </a:rPr>
              <a:t> változók értékkészletévé alakítja át, melyeket </a:t>
            </a:r>
            <a:r>
              <a:rPr lang="hu-HU" sz="1400" dirty="0" err="1">
                <a:solidFill>
                  <a:srgbClr val="F2F2F2"/>
                </a:solidFill>
              </a:rPr>
              <a:t>főkomponenseknek</a:t>
            </a:r>
            <a:r>
              <a:rPr lang="hu-HU" sz="1400" dirty="0">
                <a:solidFill>
                  <a:srgbClr val="F2F2F2"/>
                </a:solidFill>
              </a:rPr>
              <a:t> nevezünk.</a:t>
            </a:r>
          </a:p>
        </p:txBody>
      </p:sp>
    </p:spTree>
    <p:extLst>
      <p:ext uri="{BB962C8B-B14F-4D97-AF65-F5344CB8AC3E}">
        <p14:creationId xmlns:p14="http://schemas.microsoft.com/office/powerpoint/2010/main" val="687883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/>
              <a:t>PCA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https://liorpachter.wordpress.com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7ADFD77F-12B5-4AE5-820B-2A1CC4E35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424" y="1130937"/>
            <a:ext cx="3673151" cy="345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975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/>
              <a:t>PCA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https://regi.tankonyvtar.hu/hu/tartalom/tamop425/0046_adatbanyaszat/apb.html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0C60D9A8-713B-4F0E-8C4B-D4A5D8953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356" y="1353640"/>
            <a:ext cx="6645287" cy="287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906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/>
              <a:t>PCA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https://regi.tankonyvtar.hu/hu/tartalom/tamop425/0046_adatbanyaszat/apb.html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B16F061F-0E3D-41D3-BBAE-ECBA24220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060" y="1235321"/>
            <a:ext cx="4005880" cy="324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689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316800" y="971850"/>
            <a:ext cx="3993825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T-SNE</a:t>
            </a:r>
            <a:endParaRPr dirty="0"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391602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u-HU" dirty="0"/>
              <a:t>4</a:t>
            </a:r>
            <a:endParaRPr dirty="0"/>
          </a:p>
        </p:txBody>
      </p:sp>
      <p:cxnSp>
        <p:nvCxnSpPr>
          <p:cNvPr id="132" name="Google Shape;132;p27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62803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500" dirty="0">
                <a:solidFill>
                  <a:srgbClr val="F3F3F3"/>
                </a:solidFill>
              </a:rPr>
              <a:t>T-SNE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113" name="Google Shape;113;p2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A t-SNE egy statisztikai módszer a nagydimenziós adatok vizualizálására azáltal, hogy minden egyes adatpontnak helyet ad két vagy háromdimenziós térképen. </a:t>
            </a: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endParaRPr lang="hu-HU" sz="1400" dirty="0">
              <a:solidFill>
                <a:srgbClr val="F2F2F2"/>
              </a:solidFill>
            </a:endParaRP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A működése eredetileg Sam </a:t>
            </a:r>
            <a:r>
              <a:rPr lang="hu-HU" sz="1400" dirty="0" err="1">
                <a:solidFill>
                  <a:srgbClr val="F2F2F2"/>
                </a:solidFill>
              </a:rPr>
              <a:t>Roweis</a:t>
            </a:r>
            <a:r>
              <a:rPr lang="hu-HU" sz="1400" dirty="0">
                <a:solidFill>
                  <a:srgbClr val="F2F2F2"/>
                </a:solidFill>
              </a:rPr>
              <a:t> és Geoffrey </a:t>
            </a:r>
            <a:r>
              <a:rPr lang="hu-HU" sz="1400" dirty="0" err="1">
                <a:solidFill>
                  <a:srgbClr val="F2F2F2"/>
                </a:solidFill>
              </a:rPr>
              <a:t>Hinton</a:t>
            </a:r>
            <a:r>
              <a:rPr lang="hu-HU" sz="1400" dirty="0">
                <a:solidFill>
                  <a:srgbClr val="F2F2F2"/>
                </a:solidFill>
              </a:rPr>
              <a:t> által kifejlesztett sztochasztikus szomszédos beágyazáson alapszik, amely t eloszlást használ.</a:t>
            </a: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endParaRPr lang="hu-HU" sz="1400" dirty="0">
              <a:solidFill>
                <a:srgbClr val="F2F2F2"/>
              </a:solidFill>
            </a:endParaRP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Ez egy nemlineáris dimenziócsökkentő technika, amely jól alkalmazható nagydimenziós adatok vizualizálására két vagy három dimenziós kisdimenziós térben. Pontosabban, minden nagydimenziós tárgyat két- vagy háromdimenziós ponttal modellez, oly módon, hogy a hasonló elemeket a közeli pontok, az eltérő elemeket pedig nagy valószínűséggel távoli pontok modelleznek.</a:t>
            </a:r>
          </a:p>
        </p:txBody>
      </p:sp>
    </p:spTree>
    <p:extLst>
      <p:ext uri="{BB962C8B-B14F-4D97-AF65-F5344CB8AC3E}">
        <p14:creationId xmlns:p14="http://schemas.microsoft.com/office/powerpoint/2010/main" val="605736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>
                <a:solidFill>
                  <a:srgbClr val="F3F3F3"/>
                </a:solidFill>
              </a:rPr>
              <a:t>T-SNE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https://towardsdatascience.com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317C9FD5-AA47-4BF5-AD21-BED38D854A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965" y="1096575"/>
            <a:ext cx="5758070" cy="35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879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500" dirty="0">
                <a:solidFill>
                  <a:srgbClr val="F3F3F3"/>
                </a:solidFill>
              </a:rPr>
              <a:t>T-SNE - Bemutató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113" name="Google Shape;113;p2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431800" lvl="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r>
              <a:rPr lang="hu-HU" sz="1400" dirty="0">
                <a:solidFill>
                  <a:srgbClr val="F2F2F2"/>
                </a:solidFill>
                <a:hlinkClick r:id="rId3"/>
              </a:rPr>
              <a:t>https://projector.tensorflow.org/</a:t>
            </a:r>
            <a:endParaRPr lang="hu-HU" sz="1400" dirty="0">
              <a:solidFill>
                <a:srgbClr val="F2F2F2"/>
              </a:solidFill>
            </a:endParaRPr>
          </a:p>
          <a:p>
            <a:pPr marL="431800" lvl="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endParaRPr lang="hu-HU" sz="1400" dirty="0">
              <a:solidFill>
                <a:srgbClr val="F2F2F2"/>
              </a:solidFill>
            </a:endParaRPr>
          </a:p>
          <a:p>
            <a:pPr marL="431800" lvl="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r>
              <a:rPr lang="hu-HU" sz="1400" dirty="0">
                <a:solidFill>
                  <a:srgbClr val="F2F2F2"/>
                </a:solidFill>
                <a:hlinkClick r:id="rId4"/>
              </a:rPr>
              <a:t>https://distill.pub/2016/misread-tsne/</a:t>
            </a:r>
            <a:endParaRPr lang="hu-HU" sz="1400" dirty="0">
              <a:solidFill>
                <a:srgbClr val="F2F2F2"/>
              </a:solidFill>
            </a:endParaRPr>
          </a:p>
          <a:p>
            <a:pPr marL="431800" lvl="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endParaRPr lang="hu-HU" sz="1400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1463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316800" y="971850"/>
            <a:ext cx="42552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Klaszterezés</a:t>
            </a:r>
            <a:endParaRPr dirty="0"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391602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u-HU" dirty="0"/>
              <a:t>5</a:t>
            </a:r>
            <a:endParaRPr dirty="0"/>
          </a:p>
        </p:txBody>
      </p:sp>
      <p:cxnSp>
        <p:nvCxnSpPr>
          <p:cNvPr id="132" name="Google Shape;132;p27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765319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>
            <a:spLocks noGrp="1"/>
          </p:cNvSpPr>
          <p:nvPr>
            <p:ph type="title"/>
          </p:nvPr>
        </p:nvSpPr>
        <p:spPr>
          <a:xfrm>
            <a:off x="266400" y="971850"/>
            <a:ext cx="4044225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TÉMÁK</a:t>
            </a:r>
            <a:endParaRPr dirty="0"/>
          </a:p>
        </p:txBody>
      </p:sp>
      <p:sp>
        <p:nvSpPr>
          <p:cNvPr id="106" name="Google Shape;106;p23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07" name="Google Shape;107;p23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500" dirty="0" err="1"/>
              <a:t>Klaszterezés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113" name="Google Shape;113;p2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A klaszterezes egy nem felügyelt gépi tanuló technika</a:t>
            </a: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endParaRPr lang="hu-HU" sz="1400" dirty="0">
              <a:solidFill>
                <a:srgbClr val="F2F2F2"/>
              </a:solidFill>
            </a:endParaRP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A </a:t>
            </a:r>
            <a:r>
              <a:rPr lang="hu-HU" sz="1400" dirty="0" err="1">
                <a:solidFill>
                  <a:srgbClr val="F2F2F2"/>
                </a:solidFill>
              </a:rPr>
              <a:t>klaszterező</a:t>
            </a:r>
            <a:r>
              <a:rPr lang="hu-HU" sz="1400" dirty="0">
                <a:solidFill>
                  <a:srgbClr val="F2F2F2"/>
                </a:solidFill>
              </a:rPr>
              <a:t> modellek feladat, hogy valamilyen stratégiát, matematikai eljárást használva az elemeket csoportokba rendezzék</a:t>
            </a: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endParaRPr lang="hu-HU" sz="1400" dirty="0">
              <a:solidFill>
                <a:srgbClr val="F2F2F2"/>
              </a:solidFill>
            </a:endParaRP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Számos </a:t>
            </a:r>
            <a:r>
              <a:rPr lang="hu-HU" sz="1400" dirty="0" err="1">
                <a:solidFill>
                  <a:srgbClr val="F2F2F2"/>
                </a:solidFill>
              </a:rPr>
              <a:t>klaszterező</a:t>
            </a:r>
            <a:r>
              <a:rPr lang="hu-HU" sz="1400" dirty="0">
                <a:solidFill>
                  <a:srgbClr val="F2F2F2"/>
                </a:solidFill>
              </a:rPr>
              <a:t> modell létezik</a:t>
            </a: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endParaRPr lang="hu-HU" sz="1400" dirty="0">
              <a:solidFill>
                <a:srgbClr val="F2F2F2"/>
              </a:solidFill>
            </a:endParaRP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A gépi tanulás területén gyakorta használt megoldás ezért több programozási nyelven sok jó minőségű implementációja létezik</a:t>
            </a:r>
          </a:p>
        </p:txBody>
      </p:sp>
    </p:spTree>
    <p:extLst>
      <p:ext uri="{BB962C8B-B14F-4D97-AF65-F5344CB8AC3E}">
        <p14:creationId xmlns:p14="http://schemas.microsoft.com/office/powerpoint/2010/main" val="9595144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 err="1">
                <a:solidFill>
                  <a:srgbClr val="F3F3F3"/>
                </a:solidFill>
              </a:rPr>
              <a:t>Klaszterezés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https://scikit-learn.org/stable/modules/clustering.html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B7495733-6411-4F2A-AD93-0E8095160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0024" y="1081196"/>
            <a:ext cx="5783951" cy="3442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9131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 err="1"/>
              <a:t>Klaszterezés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https://scikit-learn.org/stable/modules/clustering.html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15232143-2CAC-4974-BD35-DF47DF033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6352" y="1207163"/>
            <a:ext cx="6051295" cy="330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5406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 err="1"/>
              <a:t>Klaszterezés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https://scikit-learn.org/stable/modules/clustering.html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9A8B520B-C5F1-4C8E-9B2B-3C4F78003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8706" y="1179423"/>
            <a:ext cx="3454252" cy="345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868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 err="1"/>
              <a:t>Klaszterezés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C096A927-9D9B-4FA8-93FE-C1E6E0DC82E2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https://scikit-learn.org/stable/modules/clustering.html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2C8180DF-0D67-4B7C-AAFB-9D15A04EE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92" y="1486497"/>
            <a:ext cx="7315215" cy="274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6045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91440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8800" dirty="0"/>
              <a:t>DEMO #2</a:t>
            </a:r>
            <a:br>
              <a:rPr lang="hu-HU" sz="8800" dirty="0"/>
            </a:br>
            <a:r>
              <a:rPr lang="hu-HU" sz="8800" dirty="0"/>
              <a:t>PCA, T-SNE,            K-Közép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32688228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hu-HU" sz="3600" dirty="0">
                <a:solidFill>
                  <a:srgbClr val="F2F2F2"/>
                </a:solidFill>
              </a:rPr>
              <a:t>Összegzés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113" name="Google Shape;113;p2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600" dirty="0">
                <a:solidFill>
                  <a:srgbClr val="F2F2F2"/>
                </a:solidFill>
              </a:rPr>
              <a:t>A korpusz szövegét vektorokkal reprezentáljuk de mindig rendelkezünk megfelelő mennyiségű információval, hogy felügyel tanítást alkalmazzunk</a:t>
            </a:r>
          </a:p>
          <a:p>
            <a:pPr lvl="0" indent="-311150">
              <a:buClr>
                <a:srgbClr val="F2F2F2"/>
              </a:buClr>
              <a:buSzPts val="1300"/>
              <a:buChar char="●"/>
            </a:pPr>
            <a:endParaRPr lang="hu-HU" sz="1600" dirty="0">
              <a:solidFill>
                <a:srgbClr val="F2F2F2"/>
              </a:solidFill>
            </a:endParaRPr>
          </a:p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600" dirty="0">
                <a:solidFill>
                  <a:srgbClr val="F2F2F2"/>
                </a:solidFill>
              </a:rPr>
              <a:t>Meg kell értenünk a (szöveges) adatokat és az azok közötti kapcsolatokat.</a:t>
            </a:r>
          </a:p>
          <a:p>
            <a:pPr lvl="0" indent="-311150">
              <a:buClr>
                <a:srgbClr val="F2F2F2"/>
              </a:buClr>
              <a:buSzPts val="1300"/>
              <a:buChar char="●"/>
            </a:pPr>
            <a:endParaRPr lang="hu-HU" sz="1600" dirty="0">
              <a:solidFill>
                <a:srgbClr val="F2F2F2"/>
              </a:solidFill>
            </a:endParaRPr>
          </a:p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600" dirty="0">
                <a:solidFill>
                  <a:srgbClr val="F2F2F2"/>
                </a:solidFill>
              </a:rPr>
              <a:t>A megértésben a vizuális segéd eszközök segítenek. Viszont az ember csak 2 és 3 dimenzióban képes értelmezni a vizuális teret. A vektorjaink pedig több száz </a:t>
            </a:r>
            <a:r>
              <a:rPr lang="hu-HU" sz="1600" dirty="0" err="1">
                <a:solidFill>
                  <a:srgbClr val="F2F2F2"/>
                </a:solidFill>
              </a:rPr>
              <a:t>dimenziósak</a:t>
            </a:r>
            <a:r>
              <a:rPr lang="hu-HU" sz="1600" dirty="0">
                <a:solidFill>
                  <a:srgbClr val="F2F2F2"/>
                </a:solidFill>
              </a:rPr>
              <a:t> is lehetnek. A leképzésben a PCA és T-SNE segíthet,</a:t>
            </a:r>
          </a:p>
          <a:p>
            <a:pPr lvl="0" indent="-311150">
              <a:buClr>
                <a:srgbClr val="F2F2F2"/>
              </a:buClr>
              <a:buSzPts val="1300"/>
              <a:buChar char="●"/>
            </a:pPr>
            <a:endParaRPr lang="hu-HU" sz="1600" dirty="0">
              <a:solidFill>
                <a:srgbClr val="F2F2F2"/>
              </a:solidFill>
            </a:endParaRPr>
          </a:p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600" dirty="0">
                <a:solidFill>
                  <a:srgbClr val="F2F2F2"/>
                </a:solidFill>
              </a:rPr>
              <a:t>Az elemek közötti összefüggések megértésében a </a:t>
            </a:r>
            <a:r>
              <a:rPr lang="hu-HU" sz="1600" dirty="0" err="1">
                <a:solidFill>
                  <a:srgbClr val="F2F2F2"/>
                </a:solidFill>
              </a:rPr>
              <a:t>klaszterezési</a:t>
            </a:r>
            <a:r>
              <a:rPr lang="hu-HU" sz="1600" dirty="0">
                <a:solidFill>
                  <a:srgbClr val="F2F2F2"/>
                </a:solidFill>
              </a:rPr>
              <a:t> eljárásokra </a:t>
            </a:r>
            <a:r>
              <a:rPr lang="hu-HU" sz="1600" dirty="0" err="1">
                <a:solidFill>
                  <a:srgbClr val="F2F2F2"/>
                </a:solidFill>
              </a:rPr>
              <a:t>támoszkodhatunk</a:t>
            </a:r>
            <a:r>
              <a:rPr lang="hu-HU" sz="1600" dirty="0">
                <a:solidFill>
                  <a:srgbClr val="F2F2F2"/>
                </a:solidFill>
              </a:rPr>
              <a:t>.</a:t>
            </a:r>
            <a:endParaRPr lang="hu-HU" sz="1500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8780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68;p46">
            <a:extLst>
              <a:ext uri="{FF2B5EF4-FFF2-40B4-BE49-F238E27FC236}">
                <a16:creationId xmlns:a16="http://schemas.microsoft.com/office/drawing/2014/main" id="{E72677CE-633F-43F0-9B7A-EC543EB1DD4C}"/>
              </a:ext>
            </a:extLst>
          </p:cNvPr>
          <p:cNvSpPr txBox="1">
            <a:spLocks/>
          </p:cNvSpPr>
          <p:nvPr/>
        </p:nvSpPr>
        <p:spPr>
          <a:xfrm>
            <a:off x="1871330" y="358307"/>
            <a:ext cx="5401340" cy="2464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hu-HU" sz="7200" dirty="0"/>
              <a:t>KÖSZÖNÖM A FIGYELMET!</a:t>
            </a:r>
          </a:p>
        </p:txBody>
      </p:sp>
      <p:sp>
        <p:nvSpPr>
          <p:cNvPr id="35" name="Google Shape;1769;p46">
            <a:extLst>
              <a:ext uri="{FF2B5EF4-FFF2-40B4-BE49-F238E27FC236}">
                <a16:creationId xmlns:a16="http://schemas.microsoft.com/office/drawing/2014/main" id="{9A88F3E2-AB3E-4387-8961-AFF497341EE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562000" y="2743594"/>
            <a:ext cx="4020000" cy="2041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400" dirty="0">
                <a:latin typeface="Fira Sans Condensed Light" panose="020B0604020202020204" charset="0"/>
              </a:rPr>
              <a:t>Bármilyen egyéb kérdés esetén!</a:t>
            </a:r>
            <a:endParaRPr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hu-HU" sz="1400" dirty="0">
              <a:latin typeface="Fira Sans Condensed Light" panose="020B0604020202020204" charset="0"/>
            </a:endParaRPr>
          </a:p>
          <a:p>
            <a:pPr marL="0" lvl="0" indent="0">
              <a:buClr>
                <a:schemeClr val="dk1"/>
              </a:buClr>
              <a:buSzPts val="1100"/>
            </a:pPr>
            <a:r>
              <a:rPr lang="hu-HU" sz="1400" dirty="0">
                <a:latin typeface="Fira Sans Condensed Light" panose="020B0604020202020204" charset="0"/>
              </a:rPr>
              <a:t>Lakatos Róbert</a:t>
            </a:r>
            <a:endParaRPr lang="hu-HU"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1400" dirty="0" err="1">
                <a:latin typeface="Fira Sans Condensed Light" panose="020B0604020202020204" charset="0"/>
                <a:hlinkClick r:id="rId3"/>
              </a:rPr>
              <a:t>l</a:t>
            </a:r>
            <a:r>
              <a:rPr lang="hu-HU" sz="1400" dirty="0" err="1">
                <a:solidFill>
                  <a:srgbClr val="F3F3F3"/>
                </a:solidFill>
                <a:latin typeface="Fira Sans Condensed Light" panose="020B0604020202020204" charset="0"/>
                <a:hlinkClick r:id="rId3"/>
              </a:rPr>
              <a:t>akatos.robert</a:t>
            </a:r>
            <a:r>
              <a:rPr lang="en" sz="1400" dirty="0">
                <a:solidFill>
                  <a:srgbClr val="F3F3F3"/>
                </a:solidFill>
                <a:latin typeface="Fira Sans Condensed Light" panose="020B0604020202020204" charset="0"/>
                <a:hlinkClick r:id="rId3"/>
              </a:rPr>
              <a:t>@</a:t>
            </a:r>
            <a:r>
              <a:rPr lang="hu-HU" sz="1400" dirty="0">
                <a:solidFill>
                  <a:srgbClr val="F3F3F3"/>
                </a:solidFill>
                <a:latin typeface="Fira Sans Condensed Light" panose="020B0604020202020204" charset="0"/>
                <a:hlinkClick r:id="rId3"/>
              </a:rPr>
              <a:t>inf.unideb.hu</a:t>
            </a:r>
            <a:endParaRPr lang="hu-HU"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>
              <a:buClr>
                <a:schemeClr val="dk1"/>
              </a:buClr>
              <a:buSzPts val="1100"/>
            </a:pPr>
            <a:r>
              <a:rPr lang="hu-HU" sz="1400" dirty="0" err="1">
                <a:latin typeface="Fira Sans Condensed Light" panose="020B0604020202020204" charset="0"/>
              </a:rPr>
              <a:t>Bogacsovics</a:t>
            </a:r>
            <a:r>
              <a:rPr lang="hu-HU" sz="1400" dirty="0">
                <a:latin typeface="Fira Sans Condensed Light" panose="020B0604020202020204" charset="0"/>
              </a:rPr>
              <a:t> Gergő</a:t>
            </a:r>
          </a:p>
          <a:p>
            <a:pPr marL="0" lvl="0" indent="0">
              <a:buClr>
                <a:schemeClr val="dk1"/>
              </a:buClr>
              <a:buSzPts val="1100"/>
            </a:pPr>
            <a:r>
              <a:rPr lang="hu-HU" sz="1400" dirty="0">
                <a:latin typeface="Fira Sans Condensed Light" panose="020B0604020202020204" charset="0"/>
              </a:rPr>
              <a:t> </a:t>
            </a:r>
            <a:r>
              <a:rPr lang="hu-HU" sz="1400" dirty="0">
                <a:latin typeface="Fira Sans Condensed Light" panose="020B0604020202020204" charset="0"/>
                <a:hlinkClick r:id="rId4"/>
              </a:rPr>
              <a:t>bogacsovics.gergo@inf.unideb.hu</a:t>
            </a:r>
            <a:endParaRPr lang="hu-HU" sz="1400" dirty="0">
              <a:latin typeface="Fira Sans Condensed Light" panose="020B0604020202020204" charset="0"/>
            </a:endParaRPr>
          </a:p>
          <a:p>
            <a:pPr marL="0" lvl="0" indent="0">
              <a:buClr>
                <a:schemeClr val="dk1"/>
              </a:buClr>
              <a:buSzPts val="1100"/>
            </a:pPr>
            <a:endParaRPr sz="1400" dirty="0">
              <a:solidFill>
                <a:srgbClr val="F3F3F3"/>
              </a:solidFill>
              <a:latin typeface="Fira Sans Condensed Light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1400" dirty="0">
                <a:latin typeface="Fira Sans Condensed Light" panose="020B0604020202020204" charset="0"/>
              </a:rPr>
              <a:t>Debreceni Egyetem Informatikai Kar</a:t>
            </a:r>
            <a:endParaRPr sz="1400" dirty="0">
              <a:solidFill>
                <a:srgbClr val="F3F3F3"/>
              </a:solidFill>
              <a:latin typeface="Fira Sans Condensed Light" panose="020B0604020202020204" charset="0"/>
            </a:endParaRPr>
          </a:p>
        </p:txBody>
      </p:sp>
      <p:pic>
        <p:nvPicPr>
          <p:cNvPr id="36" name="Google Shape;1793;p47">
            <a:extLst>
              <a:ext uri="{FF2B5EF4-FFF2-40B4-BE49-F238E27FC236}">
                <a16:creationId xmlns:a16="http://schemas.microsoft.com/office/drawing/2014/main" id="{CE8A3AE0-D419-4650-9E04-3C32C25487E9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207" y="2743594"/>
            <a:ext cx="3189475" cy="1840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1794;p47">
            <a:extLst>
              <a:ext uri="{FF2B5EF4-FFF2-40B4-BE49-F238E27FC236}">
                <a16:creationId xmlns:a16="http://schemas.microsoft.com/office/drawing/2014/main" id="{A4370500-F187-4A74-89AD-BAEDCB75C9FF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25302" r="25297"/>
          <a:stretch/>
        </p:blipFill>
        <p:spPr>
          <a:xfrm>
            <a:off x="6427899" y="1665295"/>
            <a:ext cx="2845450" cy="3240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3500" dirty="0"/>
              <a:t>TÉMÁK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113" name="Google Shape;113;p2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indent="-311150">
              <a:buClr>
                <a:srgbClr val="F2F2F2"/>
              </a:buClr>
              <a:buSzPts val="1300"/>
              <a:buChar char="●"/>
            </a:pPr>
            <a:r>
              <a:rPr lang="hu-HU" sz="1500" dirty="0">
                <a:solidFill>
                  <a:srgbClr val="F2F2F2"/>
                </a:solidFill>
              </a:rPr>
              <a:t>LDA (</a:t>
            </a:r>
            <a:r>
              <a:rPr lang="hu-HU" sz="1500" dirty="0" err="1">
                <a:solidFill>
                  <a:srgbClr val="F2F2F2"/>
                </a:solidFill>
              </a:rPr>
              <a:t>Latent</a:t>
            </a:r>
            <a:r>
              <a:rPr lang="hu-HU" sz="1500" dirty="0">
                <a:solidFill>
                  <a:srgbClr val="F2F2F2"/>
                </a:solidFill>
              </a:rPr>
              <a:t> </a:t>
            </a:r>
            <a:r>
              <a:rPr lang="hu-HU" sz="1500" dirty="0" err="1">
                <a:solidFill>
                  <a:srgbClr val="F2F2F2"/>
                </a:solidFill>
              </a:rPr>
              <a:t>Dirichlet</a:t>
            </a:r>
            <a:r>
              <a:rPr lang="hu-HU" sz="1500" dirty="0">
                <a:solidFill>
                  <a:srgbClr val="F2F2F2"/>
                </a:solidFill>
              </a:rPr>
              <a:t> </a:t>
            </a:r>
            <a:r>
              <a:rPr lang="hu-HU" sz="1500" dirty="0" err="1">
                <a:solidFill>
                  <a:srgbClr val="F2F2F2"/>
                </a:solidFill>
              </a:rPr>
              <a:t>Allocation</a:t>
            </a:r>
            <a:r>
              <a:rPr lang="hu-HU" sz="1500" dirty="0">
                <a:solidFill>
                  <a:srgbClr val="F2F2F2"/>
                </a:solidFill>
              </a:rPr>
              <a:t>)</a:t>
            </a:r>
          </a:p>
          <a:p>
            <a:pPr lvl="0" indent="-311150">
              <a:buClr>
                <a:srgbClr val="F2F2F2"/>
              </a:buClr>
              <a:buSzPts val="1300"/>
              <a:buChar char="●"/>
            </a:pPr>
            <a:endParaRPr lang="hu-HU" sz="1500" dirty="0">
              <a:solidFill>
                <a:srgbClr val="F2F2F2"/>
              </a:solidFill>
            </a:endParaRPr>
          </a:p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PCA (</a:t>
            </a:r>
            <a:r>
              <a:rPr lang="hu-HU" sz="1400" dirty="0" err="1">
                <a:solidFill>
                  <a:srgbClr val="F2F2F2"/>
                </a:solidFill>
              </a:rPr>
              <a:t>Principal</a:t>
            </a:r>
            <a:r>
              <a:rPr lang="hu-HU" sz="1400" dirty="0">
                <a:solidFill>
                  <a:srgbClr val="F2F2F2"/>
                </a:solidFill>
              </a:rPr>
              <a:t> </a:t>
            </a:r>
            <a:r>
              <a:rPr lang="hu-HU" sz="1400" dirty="0" err="1">
                <a:solidFill>
                  <a:srgbClr val="F2F2F2"/>
                </a:solidFill>
              </a:rPr>
              <a:t>Component</a:t>
            </a:r>
            <a:r>
              <a:rPr lang="hu-HU" sz="1400" dirty="0">
                <a:solidFill>
                  <a:srgbClr val="F2F2F2"/>
                </a:solidFill>
              </a:rPr>
              <a:t> </a:t>
            </a:r>
            <a:r>
              <a:rPr lang="hu-HU" sz="1400" dirty="0" err="1">
                <a:solidFill>
                  <a:srgbClr val="F2F2F2"/>
                </a:solidFill>
              </a:rPr>
              <a:t>Analysis</a:t>
            </a:r>
            <a:r>
              <a:rPr lang="hu-HU" sz="1400" dirty="0">
                <a:solidFill>
                  <a:srgbClr val="F2F2F2"/>
                </a:solidFill>
              </a:rPr>
              <a:t> / Főkomponens analízis)</a:t>
            </a:r>
          </a:p>
          <a:p>
            <a:pPr lvl="0" indent="-311150">
              <a:buClr>
                <a:srgbClr val="F2F2F2"/>
              </a:buClr>
              <a:buSzPts val="1300"/>
              <a:buChar char="●"/>
            </a:pPr>
            <a:endParaRPr lang="hu-HU" sz="1400" dirty="0">
              <a:solidFill>
                <a:srgbClr val="F2F2F2"/>
              </a:solidFill>
            </a:endParaRPr>
          </a:p>
          <a:p>
            <a:pPr indent="-311150">
              <a:buClr>
                <a:srgbClr val="F2F2F2"/>
              </a:buClr>
              <a:buSzPts val="1300"/>
              <a:buChar char="●"/>
            </a:pPr>
            <a:r>
              <a:rPr lang="hu-HU" sz="1400" dirty="0">
                <a:solidFill>
                  <a:srgbClr val="F2F2F2"/>
                </a:solidFill>
              </a:rPr>
              <a:t>T-SNE (t-</a:t>
            </a:r>
            <a:r>
              <a:rPr lang="hu-HU" sz="1400" dirty="0" err="1">
                <a:solidFill>
                  <a:srgbClr val="F2F2F2"/>
                </a:solidFill>
              </a:rPr>
              <a:t>distributed</a:t>
            </a:r>
            <a:r>
              <a:rPr lang="hu-HU" sz="1400" dirty="0">
                <a:solidFill>
                  <a:srgbClr val="F2F2F2"/>
                </a:solidFill>
              </a:rPr>
              <a:t> </a:t>
            </a:r>
            <a:r>
              <a:rPr lang="hu-HU" sz="1400" dirty="0" err="1">
                <a:solidFill>
                  <a:srgbClr val="F2F2F2"/>
                </a:solidFill>
              </a:rPr>
              <a:t>Stochastic</a:t>
            </a:r>
            <a:r>
              <a:rPr lang="hu-HU" sz="1400" dirty="0">
                <a:solidFill>
                  <a:srgbClr val="F2F2F2"/>
                </a:solidFill>
              </a:rPr>
              <a:t> </a:t>
            </a:r>
            <a:r>
              <a:rPr lang="hu-HU" sz="1400" dirty="0" err="1">
                <a:solidFill>
                  <a:srgbClr val="F2F2F2"/>
                </a:solidFill>
              </a:rPr>
              <a:t>Neighbor</a:t>
            </a:r>
            <a:r>
              <a:rPr lang="hu-HU" sz="1400" dirty="0">
                <a:solidFill>
                  <a:srgbClr val="F2F2F2"/>
                </a:solidFill>
              </a:rPr>
              <a:t> </a:t>
            </a:r>
            <a:r>
              <a:rPr lang="hu-HU" sz="1400" dirty="0" err="1">
                <a:solidFill>
                  <a:srgbClr val="F2F2F2"/>
                </a:solidFill>
              </a:rPr>
              <a:t>Embedding</a:t>
            </a:r>
            <a:r>
              <a:rPr lang="hu-HU" sz="1400" dirty="0">
                <a:solidFill>
                  <a:srgbClr val="F2F2F2"/>
                </a:solidFill>
              </a:rPr>
              <a:t>)</a:t>
            </a:r>
          </a:p>
          <a:p>
            <a:pPr lvl="0" indent="-311150">
              <a:buClr>
                <a:srgbClr val="F2F2F2"/>
              </a:buClr>
              <a:buSzPts val="1300"/>
              <a:buChar char="●"/>
            </a:pPr>
            <a:endParaRPr lang="hu-HU" sz="1400" dirty="0">
              <a:solidFill>
                <a:srgbClr val="F2F2F2"/>
              </a:solidFill>
            </a:endParaRPr>
          </a:p>
          <a:p>
            <a:pPr lvl="0" indent="-311150">
              <a:buClr>
                <a:srgbClr val="F2F2F2"/>
              </a:buClr>
              <a:buSzPts val="1300"/>
              <a:buChar char="●"/>
            </a:pPr>
            <a:r>
              <a:rPr lang="hu-HU" sz="1400" dirty="0" err="1">
                <a:solidFill>
                  <a:srgbClr val="F2F2F2"/>
                </a:solidFill>
              </a:rPr>
              <a:t>Klaszterezés</a:t>
            </a:r>
            <a:endParaRPr lang="hu-HU" sz="1400" dirty="0">
              <a:solidFill>
                <a:srgbClr val="F2F2F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316800" y="971850"/>
            <a:ext cx="3993825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LDA</a:t>
            </a:r>
            <a:endParaRPr dirty="0"/>
          </a:p>
        </p:txBody>
      </p:sp>
      <p:sp>
        <p:nvSpPr>
          <p:cNvPr id="131" name="Google Shape;131;p27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32" name="Google Shape;132;p27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3848876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hu-HU" sz="3500" dirty="0"/>
              <a:t>LDA (</a:t>
            </a:r>
            <a:r>
              <a:rPr lang="hu-HU" sz="3500" dirty="0" err="1"/>
              <a:t>Latent</a:t>
            </a:r>
            <a:r>
              <a:rPr lang="hu-HU" sz="3500" dirty="0"/>
              <a:t> </a:t>
            </a:r>
            <a:r>
              <a:rPr lang="hu-HU" sz="3500" dirty="0" err="1"/>
              <a:t>Dirichlet</a:t>
            </a:r>
            <a:r>
              <a:rPr lang="hu-HU" sz="3500" dirty="0"/>
              <a:t> </a:t>
            </a:r>
            <a:r>
              <a:rPr lang="hu-HU" sz="3500" dirty="0" err="1"/>
              <a:t>Allocation</a:t>
            </a:r>
            <a:r>
              <a:rPr lang="hu-HU" sz="3500" dirty="0"/>
              <a:t>)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113" name="Google Shape;113;p2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Az LDA egy generatív statisztikai modell, amely nem felügyelt módon teszi lehetővé az adathalmazban statisztikai alapon felellhető csoportok megfigyelést, magyarázatát.</a:t>
            </a: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endParaRPr lang="hu-HU" sz="1400" dirty="0">
              <a:solidFill>
                <a:srgbClr val="F2F2F2"/>
              </a:solidFill>
            </a:endParaRP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Például, ha a megfigyelések dokumentumokba gyűjtött szavak, az LDA megközelítése szerint minden dokumentum kis számú téma keveréke, és minden szó jelenléte a dokumentum egyik témájának tulajdonítható. </a:t>
            </a: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endParaRPr lang="hu-HU" sz="1400" dirty="0">
              <a:solidFill>
                <a:srgbClr val="F2F2F2"/>
              </a:solidFill>
            </a:endParaRPr>
          </a:p>
          <a:p>
            <a:pPr marL="146050" lvl="0" indent="0">
              <a:buClr>
                <a:srgbClr val="F2F2F2"/>
              </a:buClr>
              <a:buSzPts val="1300"/>
              <a:buNone/>
            </a:pPr>
            <a:r>
              <a:rPr lang="hu-HU" sz="1400" dirty="0">
                <a:solidFill>
                  <a:srgbClr val="F2F2F2"/>
                </a:solidFill>
              </a:rPr>
              <a:t>Az LDA egy „</a:t>
            </a:r>
            <a:r>
              <a:rPr lang="hu-HU" sz="1400" dirty="0" err="1">
                <a:solidFill>
                  <a:srgbClr val="F2F2F2"/>
                </a:solidFill>
              </a:rPr>
              <a:t>topic</a:t>
            </a:r>
            <a:r>
              <a:rPr lang="hu-HU" sz="1400" dirty="0">
                <a:solidFill>
                  <a:srgbClr val="F2F2F2"/>
                </a:solidFill>
              </a:rPr>
              <a:t> </a:t>
            </a:r>
            <a:r>
              <a:rPr lang="hu-HU" sz="1400" dirty="0" err="1">
                <a:solidFill>
                  <a:srgbClr val="F2F2F2"/>
                </a:solidFill>
              </a:rPr>
              <a:t>model</a:t>
            </a:r>
            <a:r>
              <a:rPr lang="hu-HU" sz="1400" dirty="0">
                <a:solidFill>
                  <a:srgbClr val="F2F2F2"/>
                </a:solidFill>
              </a:rPr>
              <a:t>”, amely a gépi tanulás eszköztárához és tágabb értelemben a mesterséges intelligencia eszköztárához tartozik. </a:t>
            </a:r>
          </a:p>
        </p:txBody>
      </p:sp>
    </p:spTree>
    <p:extLst>
      <p:ext uri="{BB962C8B-B14F-4D97-AF65-F5344CB8AC3E}">
        <p14:creationId xmlns:p14="http://schemas.microsoft.com/office/powerpoint/2010/main" val="411753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500" dirty="0"/>
              <a:t>LDA</a:t>
            </a:r>
            <a:endParaRPr sz="3500" dirty="0">
              <a:solidFill>
                <a:srgbClr val="F3F3F3"/>
              </a:solidFill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8AC695C0-C52C-4776-A20D-A5B1E0B09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002" y="1082525"/>
            <a:ext cx="4105995" cy="3284796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D7F4E267-1416-4CC8-8980-C9352C348499}"/>
              </a:ext>
            </a:extLst>
          </p:cNvPr>
          <p:cNvSpPr txBox="1"/>
          <p:nvPr/>
        </p:nvSpPr>
        <p:spPr>
          <a:xfrm>
            <a:off x="616689" y="4633675"/>
            <a:ext cx="81582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chemeClr val="tx2"/>
                </a:solidFill>
                <a:latin typeface="Fira Sans Condensed Light" panose="020B0604020202020204" charset="0"/>
              </a:rPr>
              <a:t>Forrás: https://en.wikipedia.org/wiki/Dirichlet_distribution</a:t>
            </a:r>
          </a:p>
        </p:txBody>
      </p:sp>
    </p:spTree>
    <p:extLst>
      <p:ext uri="{BB962C8B-B14F-4D97-AF65-F5344CB8AC3E}">
        <p14:creationId xmlns:p14="http://schemas.microsoft.com/office/powerpoint/2010/main" val="3557436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500" dirty="0"/>
              <a:t>LDA</a:t>
            </a:r>
            <a:endParaRPr sz="3500" dirty="0">
              <a:solidFill>
                <a:srgbClr val="F3F3F3"/>
              </a:solidFill>
            </a:endParaRPr>
          </a:p>
        </p:txBody>
      </p:sp>
      <p:sp>
        <p:nvSpPr>
          <p:cNvPr id="113" name="Google Shape;113;p2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6060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431800" lvl="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r>
              <a:rPr lang="hu-HU" sz="1400" dirty="0">
                <a:solidFill>
                  <a:srgbClr val="F2F2F2"/>
                </a:solidFill>
              </a:rPr>
              <a:t>M : Dokumentumok száma</a:t>
            </a:r>
          </a:p>
          <a:p>
            <a:pPr marL="431800" lvl="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r>
              <a:rPr lang="hu-HU" sz="1400" dirty="0">
                <a:solidFill>
                  <a:srgbClr val="F2F2F2"/>
                </a:solidFill>
              </a:rPr>
              <a:t>N : Szavak száma az adott dokumentumban</a:t>
            </a:r>
          </a:p>
          <a:p>
            <a:pPr marL="431800" lvl="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F2F2F2"/>
                </a:solidFill>
              </a:rPr>
              <a:t>α </a:t>
            </a:r>
            <a:r>
              <a:rPr lang="hu-HU" sz="1400" dirty="0">
                <a:solidFill>
                  <a:srgbClr val="F2F2F2"/>
                </a:solidFill>
              </a:rPr>
              <a:t>: </a:t>
            </a:r>
            <a:r>
              <a:rPr lang="hu-HU" sz="1400" dirty="0" err="1">
                <a:solidFill>
                  <a:srgbClr val="F2F2F2"/>
                </a:solidFill>
              </a:rPr>
              <a:t>Dirichlet</a:t>
            </a:r>
            <a:r>
              <a:rPr lang="hu-HU" sz="1400" dirty="0">
                <a:solidFill>
                  <a:srgbClr val="F2F2F2"/>
                </a:solidFill>
              </a:rPr>
              <a:t> prior paraméter, téma eloszlása dokumentumomként</a:t>
            </a:r>
          </a:p>
          <a:p>
            <a:pPr marL="431800" lvl="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F2F2F2"/>
                </a:solidFill>
              </a:rPr>
              <a:t>β </a:t>
            </a:r>
            <a:r>
              <a:rPr lang="hu-HU" sz="1400" dirty="0">
                <a:solidFill>
                  <a:srgbClr val="F2F2F2"/>
                </a:solidFill>
              </a:rPr>
              <a:t>: </a:t>
            </a:r>
            <a:r>
              <a:rPr lang="hu-HU" sz="1400" dirty="0" err="1">
                <a:solidFill>
                  <a:srgbClr val="F2F2F2"/>
                </a:solidFill>
              </a:rPr>
              <a:t>Dirichlet</a:t>
            </a:r>
            <a:r>
              <a:rPr lang="hu-HU" sz="1400" dirty="0">
                <a:solidFill>
                  <a:srgbClr val="F2F2F2"/>
                </a:solidFill>
              </a:rPr>
              <a:t> prior paraméter, szavak eloszlása témakörönként</a:t>
            </a:r>
          </a:p>
          <a:p>
            <a:pPr marL="431800" lvl="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F2F2F2"/>
                </a:solidFill>
              </a:rPr>
              <a:t>Θ</a:t>
            </a:r>
            <a:r>
              <a:rPr lang="hu-HU" sz="1400" baseline="-25000" dirty="0">
                <a:solidFill>
                  <a:srgbClr val="F2F2F2"/>
                </a:solidFill>
              </a:rPr>
              <a:t>i</a:t>
            </a:r>
            <a:r>
              <a:rPr lang="hu-HU" sz="1400" dirty="0">
                <a:solidFill>
                  <a:srgbClr val="F2F2F2"/>
                </a:solidFill>
              </a:rPr>
              <a:t> : dokumentum eloszlása</a:t>
            </a:r>
          </a:p>
          <a:p>
            <a:pPr marL="431800" lvl="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r>
              <a:rPr lang="el-GR" sz="1400" dirty="0">
                <a:solidFill>
                  <a:srgbClr val="F2F2F2"/>
                </a:solidFill>
              </a:rPr>
              <a:t>φ</a:t>
            </a:r>
            <a:r>
              <a:rPr lang="hu-HU" sz="1400" baseline="-25000" dirty="0">
                <a:solidFill>
                  <a:srgbClr val="F2F2F2"/>
                </a:solidFill>
              </a:rPr>
              <a:t>k</a:t>
            </a:r>
            <a:r>
              <a:rPr lang="hu-HU" sz="1400" dirty="0">
                <a:solidFill>
                  <a:srgbClr val="F2F2F2"/>
                </a:solidFill>
              </a:rPr>
              <a:t> : Szavak eloszlása a k. dokumentumban</a:t>
            </a:r>
          </a:p>
          <a:p>
            <a:pPr marL="43180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r>
              <a:rPr lang="hu-HU" sz="1400" dirty="0">
                <a:solidFill>
                  <a:srgbClr val="F2F2F2"/>
                </a:solidFill>
              </a:rPr>
              <a:t>z</a:t>
            </a:r>
            <a:r>
              <a:rPr lang="hu-HU" sz="1200" baseline="-25000">
                <a:solidFill>
                  <a:srgbClr val="F2F2F2"/>
                </a:solidFill>
              </a:rPr>
              <a:t>ij</a:t>
            </a:r>
            <a:r>
              <a:rPr lang="hu-HU" sz="1400" dirty="0">
                <a:solidFill>
                  <a:srgbClr val="F2F2F2"/>
                </a:solidFill>
              </a:rPr>
              <a:t>  : Az i. szó témája a j. dokumentumban</a:t>
            </a:r>
          </a:p>
          <a:p>
            <a:pPr marL="431800" lvl="0" indent="-285750">
              <a:buClr>
                <a:srgbClr val="F2F2F2"/>
              </a:buClr>
              <a:buSzPts val="1300"/>
              <a:buFont typeface="Arial" panose="020B0604020202020204" pitchFamily="34" charset="0"/>
              <a:buChar char="•"/>
            </a:pPr>
            <a:r>
              <a:rPr lang="hu-HU" sz="1400" dirty="0" err="1">
                <a:solidFill>
                  <a:srgbClr val="F2F2F2"/>
                </a:solidFill>
              </a:rPr>
              <a:t>w</a:t>
            </a:r>
            <a:r>
              <a:rPr lang="hu-HU" sz="1400" baseline="-25000" dirty="0" err="1">
                <a:solidFill>
                  <a:srgbClr val="F2F2F2"/>
                </a:solidFill>
              </a:rPr>
              <a:t>ij</a:t>
            </a:r>
            <a:r>
              <a:rPr lang="hu-HU" sz="1400" dirty="0">
                <a:solidFill>
                  <a:srgbClr val="F2F2F2"/>
                </a:solidFill>
              </a:rPr>
              <a:t> : A konkrét szó</a:t>
            </a:r>
          </a:p>
        </p:txBody>
      </p:sp>
    </p:spTree>
    <p:extLst>
      <p:ext uri="{BB962C8B-B14F-4D97-AF65-F5344CB8AC3E}">
        <p14:creationId xmlns:p14="http://schemas.microsoft.com/office/powerpoint/2010/main" val="2647457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hu-HU" sz="3200" dirty="0"/>
              <a:t>LDA</a:t>
            </a:r>
            <a:endParaRPr sz="3000" dirty="0">
              <a:solidFill>
                <a:srgbClr val="F3F3F3"/>
              </a:solidFill>
            </a:endParaRP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2A70255B-AD6A-4818-9DB4-98C320A8E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823" y="1167586"/>
            <a:ext cx="6770353" cy="361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787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91440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sz="8800" dirty="0"/>
              <a:t>DEMO #1</a:t>
            </a:r>
            <a:br>
              <a:rPr lang="hu-HU" sz="8800" dirty="0"/>
            </a:br>
            <a:r>
              <a:rPr lang="hu-HU" sz="8800" dirty="0"/>
              <a:t>LDA</a:t>
            </a:r>
            <a:endParaRPr sz="8800" dirty="0"/>
          </a:p>
        </p:txBody>
      </p:sp>
    </p:spTree>
    <p:extLst>
      <p:ext uri="{BB962C8B-B14F-4D97-AF65-F5344CB8AC3E}">
        <p14:creationId xmlns:p14="http://schemas.microsoft.com/office/powerpoint/2010/main" val="275770573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um" ma:contentTypeID="0x01010063D657B82BAC0F4086BB302C7A439CE2" ma:contentTypeVersion="4" ma:contentTypeDescription="Új dokumentum létrehozása." ma:contentTypeScope="" ma:versionID="2a6018023e5e4ea88f601d65d145931c">
  <xsd:schema xmlns:xsd="http://www.w3.org/2001/XMLSchema" xmlns:xs="http://www.w3.org/2001/XMLSchema" xmlns:p="http://schemas.microsoft.com/office/2006/metadata/properties" xmlns:ns2="2c6f45fb-79ee-4245-8567-7254ef6c2357" targetNamespace="http://schemas.microsoft.com/office/2006/metadata/properties" ma:root="true" ma:fieldsID="8b621b172720d54739c14207476f7227" ns2:_="">
    <xsd:import namespace="2c6f45fb-79ee-4245-8567-7254ef6c235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6f45fb-79ee-4245-8567-7254ef6c235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artalomtípus"/>
        <xsd:element ref="dc:title" minOccurs="0" maxOccurs="1" ma:index="4" ma:displayName="Cím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982E34A-2E88-493C-BF90-8424FCB91E75}">
  <ds:schemaRefs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www.w3.org/XML/1998/namespace"/>
    <ds:schemaRef ds:uri="http://purl.org/dc/dcmitype/"/>
    <ds:schemaRef ds:uri="2c6f45fb-79ee-4245-8567-7254ef6c2357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AD8A4E1A-9AB5-487E-9906-C0DEE0C0B4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6f45fb-79ee-4245-8567-7254ef6c235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C6B1269-6D4D-4ECB-91A5-491EE02DBC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687</Words>
  <Application>Microsoft Office PowerPoint</Application>
  <PresentationFormat>On-screen Show (16:9)</PresentationFormat>
  <Paragraphs>98</Paragraphs>
  <Slides>27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Ai Tech Agency by Slidesgo</vt:lpstr>
      <vt:lpstr>AI &amp; NLP</vt:lpstr>
      <vt:lpstr>TÉMÁK</vt:lpstr>
      <vt:lpstr>TÉMÁK</vt:lpstr>
      <vt:lpstr>LDA</vt:lpstr>
      <vt:lpstr>LDA (Latent Dirichlet Allocation)</vt:lpstr>
      <vt:lpstr>LDA</vt:lpstr>
      <vt:lpstr>LDA</vt:lpstr>
      <vt:lpstr>LDA</vt:lpstr>
      <vt:lpstr>DEMO #1 LDA</vt:lpstr>
      <vt:lpstr>PCA</vt:lpstr>
      <vt:lpstr>PCA</vt:lpstr>
      <vt:lpstr>PCA</vt:lpstr>
      <vt:lpstr>PCA</vt:lpstr>
      <vt:lpstr>PCA</vt:lpstr>
      <vt:lpstr>T-SNE</vt:lpstr>
      <vt:lpstr>T-SNE</vt:lpstr>
      <vt:lpstr>T-SNE</vt:lpstr>
      <vt:lpstr>T-SNE - Bemutató</vt:lpstr>
      <vt:lpstr>Klaszterezés</vt:lpstr>
      <vt:lpstr>Klaszterezés</vt:lpstr>
      <vt:lpstr>Klaszterezés</vt:lpstr>
      <vt:lpstr>Klaszterezés</vt:lpstr>
      <vt:lpstr>Klaszterezés</vt:lpstr>
      <vt:lpstr>Klaszterezés</vt:lpstr>
      <vt:lpstr>DEMO #2 PCA, T-SNE,            K-Közép</vt:lpstr>
      <vt:lpstr>Összegzés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&amp; NLP</dc:title>
  <dc:creator>opell</dc:creator>
  <cp:lastModifiedBy>Lakatos Róbert</cp:lastModifiedBy>
  <cp:revision>28</cp:revision>
  <dcterms:modified xsi:type="dcterms:W3CDTF">2021-04-15T19:04:37Z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0x01010063D657B82BAC0F4086BB302C7A439CE2</vt:lpwstr>
  </property>
</Properties>
</file>